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74" r:id="rId4"/>
    <p:sldId id="263" r:id="rId5"/>
    <p:sldId id="264" r:id="rId6"/>
    <p:sldId id="266" r:id="rId7"/>
    <p:sldId id="272" r:id="rId8"/>
    <p:sldId id="267" r:id="rId9"/>
    <p:sldId id="268" r:id="rId10"/>
    <p:sldId id="269" r:id="rId11"/>
    <p:sldId id="271" r:id="rId12"/>
    <p:sldId id="270"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48" y="78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DD66C0D-61D5-4B15-B486-E8A7E915CEB2}" type="datetimeFigureOut">
              <a:rPr lang="en-US" smtClean="0"/>
              <a:pPr/>
              <a:t>4/18/2020</a:t>
            </a:fld>
            <a:endParaRPr lang="en-IN"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B4C5D46-9915-42EC-8D2F-B4A6A2C505BA}" type="slidenum">
              <a:rPr lang="en-IN" smtClean="0"/>
              <a:pPr/>
              <a:t>‹#›</a:t>
            </a:fld>
            <a:endParaRPr lang="en-IN"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DD66C0D-61D5-4B15-B486-E8A7E915CEB2}" type="datetimeFigureOut">
              <a:rPr lang="en-US" smtClean="0"/>
              <a:pPr/>
              <a:t>4/18/2020</a:t>
            </a:fld>
            <a:endParaRPr lang="en-IN" dirty="0"/>
          </a:p>
        </p:txBody>
      </p:sp>
      <p:sp>
        <p:nvSpPr>
          <p:cNvPr id="9" name="Slide Number Placeholder 8"/>
          <p:cNvSpPr>
            <a:spLocks noGrp="1"/>
          </p:cNvSpPr>
          <p:nvPr>
            <p:ph type="sldNum" sz="quarter" idx="15"/>
          </p:nvPr>
        </p:nvSpPr>
        <p:spPr/>
        <p:txBody>
          <a:bodyPr rtlCol="0"/>
          <a:lstStyle/>
          <a:p>
            <a:fld id="{0B4C5D46-9915-42EC-8D2F-B4A6A2C505BA}" type="slidenum">
              <a:rPr lang="en-IN" smtClean="0"/>
              <a:pPr/>
              <a:t>‹#›</a:t>
            </a:fld>
            <a:endParaRPr lang="en-IN" dirty="0"/>
          </a:p>
        </p:txBody>
      </p:sp>
      <p:sp>
        <p:nvSpPr>
          <p:cNvPr id="10" name="Footer Placeholder 9"/>
          <p:cNvSpPr>
            <a:spLocks noGrp="1"/>
          </p:cNvSpPr>
          <p:nvPr>
            <p:ph type="ftr" sz="quarter" idx="16"/>
          </p:nvPr>
        </p:nvSpPr>
        <p:spPr/>
        <p:txBody>
          <a:bodyPr rtlCol="0"/>
          <a:lstStyle/>
          <a:p>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DD66C0D-61D5-4B15-B486-E8A7E915CEB2}" type="datetimeFigureOut">
              <a:rPr lang="en-US" smtClean="0"/>
              <a:pPr/>
              <a:t>4/18/2020</a:t>
            </a:fld>
            <a:endParaRPr lang="en-IN"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B4C5D46-9915-42EC-8D2F-B4A6A2C505BA}"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DD66C0D-61D5-4B15-B486-E8A7E915CEB2}" type="datetimeFigureOut">
              <a:rPr lang="en-US" smtClean="0"/>
              <a:pPr/>
              <a:t>4/18/2020</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0B4C5D46-9915-42EC-8D2F-B4A6A2C505BA}" type="slidenum">
              <a:rPr lang="en-IN" smtClean="0"/>
              <a:pPr/>
              <a:t>‹#›</a:t>
            </a:fld>
            <a:endParaRPr lang="en-IN"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DD66C0D-61D5-4B15-B486-E8A7E915CEB2}" type="datetimeFigureOut">
              <a:rPr lang="en-US" smtClean="0"/>
              <a:pPr/>
              <a:t>4/18/2020</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0B4C5D46-9915-42EC-8D2F-B4A6A2C505BA}" type="slidenum">
              <a:rPr lang="en-IN" smtClean="0"/>
              <a:pPr/>
              <a:t>‹#›</a:t>
            </a:fld>
            <a:endParaRPr lang="en-IN"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DD66C0D-61D5-4B15-B486-E8A7E915CEB2}" type="datetimeFigureOut">
              <a:rPr lang="en-US" smtClean="0"/>
              <a:pPr/>
              <a:t>4/18/2020</a:t>
            </a:fld>
            <a:endParaRPr lang="en-IN" dirty="0"/>
          </a:p>
        </p:txBody>
      </p:sp>
      <p:sp>
        <p:nvSpPr>
          <p:cNvPr id="7" name="Slide Number Placeholder 6"/>
          <p:cNvSpPr>
            <a:spLocks noGrp="1"/>
          </p:cNvSpPr>
          <p:nvPr>
            <p:ph type="sldNum" sz="quarter" idx="11"/>
          </p:nvPr>
        </p:nvSpPr>
        <p:spPr/>
        <p:txBody>
          <a:bodyPr rtlCol="0"/>
          <a:lstStyle/>
          <a:p>
            <a:fld id="{0B4C5D46-9915-42EC-8D2F-B4A6A2C505BA}" type="slidenum">
              <a:rPr lang="en-IN" smtClean="0"/>
              <a:pPr/>
              <a:t>‹#›</a:t>
            </a:fld>
            <a:endParaRPr lang="en-IN" dirty="0"/>
          </a:p>
        </p:txBody>
      </p:sp>
      <p:sp>
        <p:nvSpPr>
          <p:cNvPr id="8" name="Footer Placeholder 7"/>
          <p:cNvSpPr>
            <a:spLocks noGrp="1"/>
          </p:cNvSpPr>
          <p:nvPr>
            <p:ph type="ftr" sz="quarter" idx="12"/>
          </p:nvPr>
        </p:nvSpPr>
        <p:spPr/>
        <p:txBody>
          <a:bodyPr rtlCol="0"/>
          <a:lstStyle/>
          <a:p>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66C0D-61D5-4B15-B486-E8A7E915CEB2}" type="datetimeFigureOut">
              <a:rPr lang="en-US" smtClean="0"/>
              <a:pPr/>
              <a:t>4/18/2020</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0B4C5D46-9915-42EC-8D2F-B4A6A2C505BA}"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DD66C0D-61D5-4B15-B486-E8A7E915CEB2}" type="datetimeFigureOut">
              <a:rPr lang="en-US" smtClean="0"/>
              <a:pPr/>
              <a:t>4/18/2020</a:t>
            </a:fld>
            <a:endParaRPr lang="en-IN" dirty="0"/>
          </a:p>
        </p:txBody>
      </p:sp>
      <p:sp>
        <p:nvSpPr>
          <p:cNvPr id="22" name="Slide Number Placeholder 21"/>
          <p:cNvSpPr>
            <a:spLocks noGrp="1"/>
          </p:cNvSpPr>
          <p:nvPr>
            <p:ph type="sldNum" sz="quarter" idx="15"/>
          </p:nvPr>
        </p:nvSpPr>
        <p:spPr/>
        <p:txBody>
          <a:bodyPr rtlCol="0"/>
          <a:lstStyle/>
          <a:p>
            <a:fld id="{0B4C5D46-9915-42EC-8D2F-B4A6A2C505BA}" type="slidenum">
              <a:rPr lang="en-IN" smtClean="0"/>
              <a:pPr/>
              <a:t>‹#›</a:t>
            </a:fld>
            <a:endParaRPr lang="en-IN" dirty="0"/>
          </a:p>
        </p:txBody>
      </p:sp>
      <p:sp>
        <p:nvSpPr>
          <p:cNvPr id="23" name="Footer Placeholder 22"/>
          <p:cNvSpPr>
            <a:spLocks noGrp="1"/>
          </p:cNvSpPr>
          <p:nvPr>
            <p:ph type="ftr" sz="quarter" idx="16"/>
          </p:nvPr>
        </p:nvSpPr>
        <p:spPr/>
        <p:txBody>
          <a:bodyPr rtlCol="0"/>
          <a:lstStyle/>
          <a:p>
            <a:endParaRPr lang="en-IN"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DD66C0D-61D5-4B15-B486-E8A7E915CEB2}" type="datetimeFigureOut">
              <a:rPr lang="en-US" smtClean="0"/>
              <a:pPr/>
              <a:t>4/18/2020</a:t>
            </a:fld>
            <a:endParaRPr lang="en-IN" dirty="0"/>
          </a:p>
        </p:txBody>
      </p:sp>
      <p:sp>
        <p:nvSpPr>
          <p:cNvPr id="18" name="Slide Number Placeholder 17"/>
          <p:cNvSpPr>
            <a:spLocks noGrp="1"/>
          </p:cNvSpPr>
          <p:nvPr>
            <p:ph type="sldNum" sz="quarter" idx="11"/>
          </p:nvPr>
        </p:nvSpPr>
        <p:spPr/>
        <p:txBody>
          <a:bodyPr rtlCol="0"/>
          <a:lstStyle/>
          <a:p>
            <a:fld id="{0B4C5D46-9915-42EC-8D2F-B4A6A2C505BA}" type="slidenum">
              <a:rPr lang="en-IN" smtClean="0"/>
              <a:pPr/>
              <a:t>‹#›</a:t>
            </a:fld>
            <a:endParaRPr lang="en-IN" dirty="0"/>
          </a:p>
        </p:txBody>
      </p:sp>
      <p:sp>
        <p:nvSpPr>
          <p:cNvPr id="21" name="Footer Placeholder 20"/>
          <p:cNvSpPr>
            <a:spLocks noGrp="1"/>
          </p:cNvSpPr>
          <p:nvPr>
            <p:ph type="ftr" sz="quarter" idx="12"/>
          </p:nvPr>
        </p:nvSpPr>
        <p:spPr/>
        <p:txBody>
          <a:bodyPr rtlCol="0"/>
          <a:lstStyle/>
          <a:p>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D66C0D-61D5-4B15-B486-E8A7E915CEB2}" type="datetimeFigureOut">
              <a:rPr lang="en-US" smtClean="0"/>
              <a:pPr/>
              <a:t>4/18/2020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0B4C5D46-9915-42EC-8D2F-B4A6A2C505BA}"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D66C0D-61D5-4B15-B486-E8A7E915CEB2}" type="datetimeFigureOut">
              <a:rPr lang="en-US" smtClean="0"/>
              <a:pPr/>
              <a:t>4/18/2020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0B4C5D46-9915-42EC-8D2F-B4A6A2C505BA}"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DD66C0D-61D5-4B15-B486-E8A7E915CEB2}" type="datetimeFigureOut">
              <a:rPr lang="en-US" smtClean="0"/>
              <a:pPr/>
              <a:t>4/18/2020</a:t>
            </a:fld>
            <a:endParaRPr lang="en-IN"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4C5D46-9915-42EC-8D2F-B4A6A2C505BA}"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14480" y="1071546"/>
            <a:ext cx="6743704" cy="2071702"/>
          </a:xfrm>
        </p:spPr>
        <p:txBody>
          <a:bodyPr>
            <a:normAutofit/>
          </a:bodyPr>
          <a:lstStyle/>
          <a:p>
            <a:pPr algn="ctr"/>
            <a:r>
              <a:rPr lang="en-IN" sz="3600" dirty="0" smtClean="0">
                <a:solidFill>
                  <a:srgbClr val="FFC000"/>
                </a:solidFill>
                <a:latin typeface="Times New Roman" pitchFamily="18" charset="0"/>
                <a:cs typeface="Times New Roman" pitchFamily="18" charset="0"/>
              </a:rPr>
              <a:t>CONSOLIDATED BALANCE SHEET</a:t>
            </a:r>
            <a:endParaRPr lang="en-IN" sz="3600" dirty="0">
              <a:solidFill>
                <a:srgbClr val="FFC000"/>
              </a:solidFill>
              <a:latin typeface="Times New Roman" pitchFamily="18" charset="0"/>
              <a:cs typeface="Times New Roman" pitchFamily="18" charset="0"/>
            </a:endParaRPr>
          </a:p>
        </p:txBody>
      </p:sp>
      <p:sp>
        <p:nvSpPr>
          <p:cNvPr id="7" name="Subtitle 6"/>
          <p:cNvSpPr>
            <a:spLocks noGrp="1"/>
          </p:cNvSpPr>
          <p:nvPr>
            <p:ph type="subTitle" idx="1"/>
          </p:nvPr>
        </p:nvSpPr>
        <p:spPr>
          <a:xfrm>
            <a:off x="2286000" y="3714752"/>
            <a:ext cx="6172200" cy="1357322"/>
          </a:xfrm>
        </p:spPr>
        <p:txBody>
          <a:bodyPr>
            <a:normAutofit/>
          </a:bodyPr>
          <a:lstStyle/>
          <a:p>
            <a:pPr algn="r"/>
            <a:r>
              <a:rPr lang="en-IN" sz="3600" dirty="0" smtClean="0">
                <a:solidFill>
                  <a:srgbClr val="FF0000"/>
                </a:solidFill>
                <a:latin typeface="Times New Roman" pitchFamily="18" charset="0"/>
                <a:cs typeface="Times New Roman" pitchFamily="18" charset="0"/>
              </a:rPr>
              <a:t>BY:</a:t>
            </a:r>
          </a:p>
          <a:p>
            <a:pPr algn="r"/>
            <a:r>
              <a:rPr lang="en-IN" sz="3600" dirty="0" smtClean="0">
                <a:solidFill>
                  <a:srgbClr val="FF0000"/>
                </a:solidFill>
                <a:latin typeface="Times New Roman" pitchFamily="18" charset="0"/>
                <a:cs typeface="Times New Roman" pitchFamily="18" charset="0"/>
              </a:rPr>
              <a:t>DR. NAMITA</a:t>
            </a:r>
            <a:endParaRPr lang="en-IN" sz="3600" dirty="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solidFill>
                  <a:srgbClr val="00B0F0"/>
                </a:solidFill>
                <a:latin typeface="Times New Roman" pitchFamily="18" charset="0"/>
                <a:cs typeface="Times New Roman" pitchFamily="18" charset="0"/>
              </a:rPr>
              <a:t>Meaning of Holding and Subsidiary Company</a:t>
            </a:r>
            <a:endParaRPr lang="en-IN" sz="3200" dirty="0">
              <a:solidFill>
                <a:srgbClr val="00B0F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IN" b="1" dirty="0" smtClean="0">
                <a:solidFill>
                  <a:schemeClr val="bg2">
                    <a:lumMod val="75000"/>
                  </a:schemeClr>
                </a:solidFill>
                <a:latin typeface="Times New Roman" pitchFamily="18" charset="0"/>
                <a:cs typeface="Times New Roman" pitchFamily="18" charset="0"/>
              </a:rPr>
              <a:t>Holding Company:</a:t>
            </a:r>
            <a:r>
              <a:rPr lang="en-IN" dirty="0" smtClean="0">
                <a:solidFill>
                  <a:srgbClr val="002060"/>
                </a:solidFill>
                <a:latin typeface="Times New Roman" pitchFamily="18" charset="0"/>
                <a:cs typeface="Times New Roman" pitchFamily="18" charset="0"/>
              </a:rPr>
              <a:t/>
            </a:r>
            <a:br>
              <a:rPr lang="en-IN" dirty="0" smtClean="0">
                <a:solidFill>
                  <a:srgbClr val="002060"/>
                </a:solidFill>
                <a:latin typeface="Times New Roman" pitchFamily="18" charset="0"/>
                <a:cs typeface="Times New Roman" pitchFamily="18" charset="0"/>
              </a:rPr>
            </a:br>
            <a:r>
              <a:rPr lang="en-IN" dirty="0" smtClean="0">
                <a:solidFill>
                  <a:srgbClr val="002060"/>
                </a:solidFill>
                <a:latin typeface="Times New Roman" pitchFamily="18" charset="0"/>
                <a:cs typeface="Times New Roman" pitchFamily="18" charset="0"/>
              </a:rPr>
              <a:t>A holding company is a parent company that owns enough voting stock(more than 50%) in a subsidiary to make management decisions , influence  and control  the company's board of directors.</a:t>
            </a:r>
            <a:br>
              <a:rPr lang="en-IN" dirty="0" smtClean="0">
                <a:solidFill>
                  <a:srgbClr val="002060"/>
                </a:solidFill>
                <a:latin typeface="Times New Roman" pitchFamily="18" charset="0"/>
                <a:cs typeface="Times New Roman" pitchFamily="18" charset="0"/>
              </a:rPr>
            </a:br>
            <a:endParaRPr lang="en-IN" dirty="0" smtClean="0">
              <a:solidFill>
                <a:srgbClr val="002060"/>
              </a:solidFill>
              <a:latin typeface="Times New Roman" pitchFamily="18" charset="0"/>
              <a:cs typeface="Times New Roman" pitchFamily="18" charset="0"/>
            </a:endParaRPr>
          </a:p>
          <a:p>
            <a:pPr>
              <a:buFont typeface="Wingdings" pitchFamily="2" charset="2"/>
              <a:buChar char="v"/>
            </a:pPr>
            <a:r>
              <a:rPr lang="en-IN" b="1" dirty="0" smtClean="0">
                <a:solidFill>
                  <a:schemeClr val="bg2">
                    <a:lumMod val="75000"/>
                  </a:schemeClr>
                </a:solidFill>
                <a:latin typeface="Times New Roman" pitchFamily="18" charset="0"/>
                <a:cs typeface="Times New Roman" pitchFamily="18" charset="0"/>
              </a:rPr>
              <a:t>Subsidiary Company :</a:t>
            </a:r>
            <a:r>
              <a:rPr lang="en-IN" dirty="0" smtClean="0">
                <a:solidFill>
                  <a:srgbClr val="002060"/>
                </a:solidFill>
                <a:latin typeface="Times New Roman" pitchFamily="18" charset="0"/>
                <a:cs typeface="Times New Roman" pitchFamily="18" charset="0"/>
              </a:rPr>
              <a:t/>
            </a:r>
            <a:br>
              <a:rPr lang="en-IN" dirty="0" smtClean="0">
                <a:solidFill>
                  <a:srgbClr val="002060"/>
                </a:solidFill>
                <a:latin typeface="Times New Roman" pitchFamily="18" charset="0"/>
                <a:cs typeface="Times New Roman" pitchFamily="18" charset="0"/>
              </a:rPr>
            </a:br>
            <a:r>
              <a:rPr lang="en-IN" dirty="0" smtClean="0">
                <a:solidFill>
                  <a:srgbClr val="002060"/>
                </a:solidFill>
                <a:latin typeface="Times New Roman" pitchFamily="18" charset="0"/>
                <a:cs typeface="Times New Roman" pitchFamily="18" charset="0"/>
              </a:rPr>
              <a:t>A subsidiary is a company that is controlled by a holding company or parent; this means at least 50% of its stock is controlled by another company. This 50% or greater stake gives the parent company control.</a:t>
            </a:r>
            <a:br>
              <a:rPr lang="en-IN" dirty="0" smtClean="0">
                <a:solidFill>
                  <a:srgbClr val="002060"/>
                </a:solidFill>
                <a:latin typeface="Times New Roman" pitchFamily="18" charset="0"/>
                <a:cs typeface="Times New Roman" pitchFamily="18" charset="0"/>
              </a:rPr>
            </a:br>
            <a:endParaRPr lang="en-IN"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600" dirty="0" smtClean="0">
                <a:solidFill>
                  <a:srgbClr val="92D050"/>
                </a:solidFill>
                <a:latin typeface="Times New Roman" pitchFamily="18" charset="0"/>
                <a:cs typeface="Times New Roman" pitchFamily="18" charset="0"/>
              </a:rPr>
              <a:t>Why consolidated Balance Sheet</a:t>
            </a:r>
            <a:endParaRPr lang="en-IN" sz="3600" dirty="0">
              <a:solidFill>
                <a:srgbClr val="92D05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buFont typeface="Wingdings" pitchFamily="2" charset="2"/>
              <a:buChar char="v"/>
            </a:pPr>
            <a:r>
              <a:rPr lang="en-IN" sz="3600" dirty="0" smtClean="0">
                <a:solidFill>
                  <a:schemeClr val="accent1">
                    <a:lumMod val="75000"/>
                  </a:schemeClr>
                </a:solidFill>
                <a:latin typeface="Times New Roman" pitchFamily="18" charset="0"/>
                <a:cs typeface="Times New Roman" pitchFamily="18" charset="0"/>
              </a:rPr>
              <a:t>The Purpose of consolidation is to present the financial position of  a parent (Holding company)  and all its subsidiaries  for the benefit of its  owners and creditors  as if consolidated group were a single economic activity.</a:t>
            </a:r>
            <a:endParaRPr lang="en-IN" sz="3600" dirty="0">
              <a:solidFill>
                <a:schemeClr val="accent1">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6000" b="1" dirty="0" smtClean="0">
                <a:latin typeface="Times New Roman" pitchFamily="18" charset="0"/>
                <a:cs typeface="Times New Roman" pitchFamily="18" charset="0"/>
              </a:rPr>
              <a:t>1st Step</a:t>
            </a:r>
            <a:endParaRPr lang="en-IN" sz="6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en-IN" sz="3200" dirty="0" smtClean="0">
                <a:solidFill>
                  <a:srgbClr val="FF0000"/>
                </a:solidFill>
                <a:latin typeface="Times New Roman" pitchFamily="18" charset="0"/>
                <a:cs typeface="Times New Roman" pitchFamily="18" charset="0"/>
              </a:rPr>
              <a:t>Add </a:t>
            </a:r>
            <a:r>
              <a:rPr lang="en-IN" sz="3200" dirty="0">
                <a:solidFill>
                  <a:srgbClr val="FF0000"/>
                </a:solidFill>
                <a:latin typeface="Times New Roman" pitchFamily="18" charset="0"/>
                <a:cs typeface="Times New Roman" pitchFamily="18" charset="0"/>
              </a:rPr>
              <a:t>all the assets of subsidiary company with the assets of holding company. But Investment of holding company in Subsidiary company will </a:t>
            </a:r>
            <a:r>
              <a:rPr lang="en-IN" sz="3200" dirty="0" smtClean="0">
                <a:solidFill>
                  <a:srgbClr val="FF0000"/>
                </a:solidFill>
                <a:latin typeface="Times New Roman" pitchFamily="18" charset="0"/>
                <a:cs typeface="Times New Roman" pitchFamily="18" charset="0"/>
              </a:rPr>
              <a:t>not be </a:t>
            </a:r>
            <a:r>
              <a:rPr lang="en-IN" sz="3200" dirty="0">
                <a:solidFill>
                  <a:srgbClr val="FF0000"/>
                </a:solidFill>
                <a:latin typeface="Times New Roman" pitchFamily="18" charset="0"/>
                <a:cs typeface="Times New Roman" pitchFamily="18" charset="0"/>
              </a:rPr>
              <a:t>shown in consolidated balance sheet because, investment in subsidiary company will automatically adjust with the amount of share capital of subsidiary company in holding company.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6000" b="1" dirty="0" smtClean="0">
                <a:latin typeface="Times New Roman" pitchFamily="18" charset="0"/>
                <a:cs typeface="Times New Roman" pitchFamily="18" charset="0"/>
              </a:rPr>
              <a:t>2nd step</a:t>
            </a:r>
            <a:endParaRPr lang="en-IN" sz="6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buFont typeface="Wingdings" pitchFamily="2" charset="2"/>
              <a:buChar char="v"/>
            </a:pPr>
            <a:r>
              <a:rPr lang="en-IN" dirty="0" smtClean="0"/>
              <a:t>  </a:t>
            </a:r>
            <a:r>
              <a:rPr lang="en-IN" sz="2800" dirty="0" smtClean="0">
                <a:solidFill>
                  <a:srgbClr val="FF0000"/>
                </a:solidFill>
                <a:latin typeface="Times New Roman" pitchFamily="18" charset="0"/>
                <a:cs typeface="Times New Roman" pitchFamily="18" charset="0"/>
              </a:rPr>
              <a:t>Add all the liabilities of subsidiary company with the liabilities of holding company. But Share capital of subsidiary company in holding company will not be shown in the consolidated balance sheet in the books of holding company. Because, this share capital automatically adjust with the amount of the investment of holding company in to subsidiary company .</a:t>
            </a:r>
          </a:p>
          <a:p>
            <a:pPr algn="just">
              <a:buNone/>
            </a:pPr>
            <a:r>
              <a:rPr lang="en-IN" sz="2800" dirty="0" smtClean="0">
                <a:solidFill>
                  <a:srgbClr val="FF0000"/>
                </a:solidFill>
                <a:latin typeface="Times New Roman" pitchFamily="18" charset="0"/>
                <a:cs typeface="Times New Roman" pitchFamily="18" charset="0"/>
              </a:rPr>
              <a:t/>
            </a:r>
            <a:br>
              <a:rPr lang="en-IN" sz="2800" dirty="0" smtClean="0">
                <a:solidFill>
                  <a:srgbClr val="FF0000"/>
                </a:solidFill>
                <a:latin typeface="Times New Roman" pitchFamily="18" charset="0"/>
                <a:cs typeface="Times New Roman" pitchFamily="18" charset="0"/>
              </a:rPr>
            </a:br>
            <a:endParaRPr lang="en-IN" sz="2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7467600" cy="1428760"/>
          </a:xfrm>
        </p:spPr>
        <p:txBody>
          <a:bodyPr>
            <a:noAutofit/>
          </a:bodyPr>
          <a:lstStyle/>
          <a:p>
            <a:pPr algn="ctr"/>
            <a:r>
              <a:rPr lang="en-IN" sz="4800" b="1" dirty="0" smtClean="0">
                <a:latin typeface="Times New Roman" pitchFamily="18" charset="0"/>
                <a:cs typeface="Times New Roman" pitchFamily="18" charset="0"/>
              </a:rPr>
              <a:t>Third Step</a:t>
            </a:r>
            <a:br>
              <a:rPr lang="en-IN" sz="4800" b="1" dirty="0" smtClean="0">
                <a:latin typeface="Times New Roman" pitchFamily="18" charset="0"/>
                <a:cs typeface="Times New Roman" pitchFamily="18" charset="0"/>
              </a:rPr>
            </a:br>
            <a:endParaRPr lang="en-IN" sz="48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IN" b="1" dirty="0" smtClean="0">
                <a:solidFill>
                  <a:schemeClr val="tx1">
                    <a:lumMod val="50000"/>
                    <a:lumOff val="50000"/>
                  </a:schemeClr>
                </a:solidFill>
              </a:rPr>
              <a:t>Calculate </a:t>
            </a:r>
            <a:r>
              <a:rPr lang="en-IN" b="1" dirty="0">
                <a:solidFill>
                  <a:schemeClr val="tx1">
                    <a:lumMod val="50000"/>
                    <a:lumOff val="50000"/>
                  </a:schemeClr>
                </a:solidFill>
              </a:rPr>
              <a:t>cost of capital / Goodwill or Capital Reserve</a:t>
            </a:r>
            <a:r>
              <a:rPr lang="en-IN" dirty="0" smtClean="0">
                <a:solidFill>
                  <a:srgbClr val="FF0000"/>
                </a:solidFill>
              </a:rPr>
              <a:t/>
            </a:r>
            <a:br>
              <a:rPr lang="en-IN" dirty="0" smtClean="0">
                <a:solidFill>
                  <a:srgbClr val="FF0000"/>
                </a:solidFill>
              </a:rPr>
            </a:br>
            <a:r>
              <a:rPr lang="en-IN" dirty="0">
                <a:solidFill>
                  <a:srgbClr val="FF0000"/>
                </a:solidFill>
              </a:rPr>
              <a:t>If holding company </a:t>
            </a:r>
            <a:r>
              <a:rPr lang="en-IN" dirty="0" smtClean="0">
                <a:solidFill>
                  <a:srgbClr val="FF0000"/>
                </a:solidFill>
              </a:rPr>
              <a:t>purchases</a:t>
            </a:r>
            <a:r>
              <a:rPr lang="en-IN" dirty="0">
                <a:solidFill>
                  <a:srgbClr val="FF0000"/>
                </a:solidFill>
              </a:rPr>
              <a:t> shares of subsidiary company at premium, then the value of premium will be deemed as goodwill or cost of capital and shows as goodwill on the assets side of consolidated balance sheet.</a:t>
            </a:r>
            <a:r>
              <a:rPr lang="en-IN" dirty="0" smtClean="0">
                <a:solidFill>
                  <a:srgbClr val="FF0000"/>
                </a:solidFill>
              </a:rPr>
              <a:t/>
            </a:r>
            <a:br>
              <a:rPr lang="en-IN" dirty="0" smtClean="0">
                <a:solidFill>
                  <a:srgbClr val="FF0000"/>
                </a:solidFill>
              </a:rPr>
            </a:br>
            <a:r>
              <a:rPr lang="en-IN" dirty="0" smtClean="0">
                <a:solidFill>
                  <a:srgbClr val="FF0000"/>
                </a:solidFill>
              </a:rPr>
              <a:t/>
            </a:r>
            <a:br>
              <a:rPr lang="en-IN" dirty="0" smtClean="0">
                <a:solidFill>
                  <a:srgbClr val="FF0000"/>
                </a:solidFill>
              </a:rPr>
            </a:br>
            <a:r>
              <a:rPr lang="en-IN" dirty="0">
                <a:solidFill>
                  <a:srgbClr val="FF0000"/>
                </a:solidFill>
              </a:rPr>
              <a:t>But if holding company purchases the shares of subsidiary company at discount, then this value of discount will be capital reserve and </a:t>
            </a:r>
            <a:r>
              <a:rPr lang="en-IN" dirty="0" smtClean="0">
                <a:solidFill>
                  <a:srgbClr val="FF0000"/>
                </a:solidFill>
              </a:rPr>
              <a:t>shown </a:t>
            </a:r>
            <a:r>
              <a:rPr lang="en-IN" dirty="0">
                <a:solidFill>
                  <a:srgbClr val="FF0000"/>
                </a:solidFill>
              </a:rPr>
              <a:t>in the liability side of consolidated balance sheet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58204" cy="725470"/>
          </a:xfrm>
        </p:spPr>
        <p:txBody>
          <a:bodyPr>
            <a:normAutofit/>
          </a:bodyPr>
          <a:lstStyle/>
          <a:p>
            <a:pPr algn="ctr"/>
            <a:r>
              <a:rPr lang="en-IN" sz="3200" dirty="0" smtClean="0">
                <a:latin typeface="Times New Roman" pitchFamily="18" charset="0"/>
                <a:cs typeface="Times New Roman" pitchFamily="18" charset="0"/>
              </a:rPr>
              <a:t>Fourth Step-Minority Interest</a:t>
            </a:r>
            <a:endParaRPr lang="en-IN" sz="32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142984"/>
            <a:ext cx="8329642" cy="5715016"/>
          </a:xfrm>
        </p:spPr>
        <p:txBody>
          <a:bodyPr>
            <a:noAutofit/>
          </a:bodyPr>
          <a:lstStyle/>
          <a:p>
            <a:pPr>
              <a:buFont typeface="Wingdings" pitchFamily="2" charset="2"/>
              <a:buChar char="v"/>
            </a:pPr>
            <a:r>
              <a:rPr lang="en-IN" sz="1800" b="1" dirty="0" smtClean="0">
                <a:solidFill>
                  <a:srgbClr val="FF0000"/>
                </a:solidFill>
              </a:rPr>
              <a:t>If there is Partly-owned subsidiary, or where the holding company does not own the whole of the share capital of the subsidiary, there arises the question of minority interest, i.e., the proportion of net assets applicable to the shares held outside the group.. This is shown as a liability in the Consolidated Balance Sheet</a:t>
            </a:r>
            <a:r>
              <a:rPr lang="en-IN" sz="1800" dirty="0" smtClean="0">
                <a:solidFill>
                  <a:srgbClr val="FF0000"/>
                </a:solidFill>
              </a:rPr>
              <a:t>.</a:t>
            </a:r>
          </a:p>
          <a:p>
            <a:pPr>
              <a:buFont typeface="Wingdings" pitchFamily="2" charset="2"/>
              <a:buChar char="v"/>
            </a:pPr>
            <a:r>
              <a:rPr lang="en-IN" sz="1800" b="1" dirty="0" smtClean="0">
                <a:solidFill>
                  <a:srgbClr val="FF0000"/>
                </a:solidFill>
              </a:rPr>
              <a:t>.We can calculate minority interest with following formula</a:t>
            </a:r>
            <a:br>
              <a:rPr lang="en-IN" sz="1800" b="1" dirty="0" smtClean="0">
                <a:solidFill>
                  <a:srgbClr val="FF0000"/>
                </a:solidFill>
              </a:rPr>
            </a:br>
            <a:r>
              <a:rPr lang="en-IN" sz="1800" b="1" dirty="0" smtClean="0">
                <a:solidFill>
                  <a:srgbClr val="FF0000"/>
                </a:solidFill>
              </a:rPr>
              <a:t>Total share capital of Subsidiary company = XXXXX</a:t>
            </a:r>
            <a:br>
              <a:rPr lang="en-IN" sz="1800" b="1" dirty="0" smtClean="0">
                <a:solidFill>
                  <a:srgbClr val="FF0000"/>
                </a:solidFill>
              </a:rPr>
            </a:br>
            <a:r>
              <a:rPr lang="en-IN" sz="1800" b="1" dirty="0" smtClean="0">
                <a:solidFill>
                  <a:srgbClr val="FF0000"/>
                </a:solidFill>
              </a:rPr>
              <a:t>Less Investment of Holding company in to subsidiary company = - XXXX</a:t>
            </a:r>
            <a:br>
              <a:rPr lang="en-IN" sz="1800" b="1" dirty="0" smtClean="0">
                <a:solidFill>
                  <a:srgbClr val="FF0000"/>
                </a:solidFill>
              </a:rPr>
            </a:br>
            <a:r>
              <a:rPr lang="en-IN" sz="1800" b="1" dirty="0" smtClean="0">
                <a:solidFill>
                  <a:srgbClr val="FF0000"/>
                </a:solidFill>
              </a:rPr>
              <a:t>------------------------------------------------------------------------</a:t>
            </a:r>
          </a:p>
          <a:p>
            <a:pPr>
              <a:buFont typeface="Wingdings" pitchFamily="2" charset="2"/>
              <a:buChar char="v"/>
            </a:pPr>
            <a:r>
              <a:rPr lang="en-IN" sz="1800" b="1" dirty="0" smtClean="0">
                <a:solidFill>
                  <a:srgbClr val="FF0000"/>
                </a:solidFill>
              </a:rPr>
              <a:t>Add proportionate share of the subsidiary company‘s profit and</a:t>
            </a:r>
            <a:br>
              <a:rPr lang="en-IN" sz="1800" b="1" dirty="0" smtClean="0">
                <a:solidFill>
                  <a:srgbClr val="FF0000"/>
                </a:solidFill>
              </a:rPr>
            </a:br>
            <a:r>
              <a:rPr lang="en-IN" sz="1800" b="1" dirty="0" smtClean="0">
                <a:solidFill>
                  <a:srgbClr val="FF0000"/>
                </a:solidFill>
              </a:rPr>
              <a:t>Reserves(pre +post) or increase in the value of assets + XXXX</a:t>
            </a:r>
            <a:br>
              <a:rPr lang="en-IN" sz="1800" b="1" dirty="0" smtClean="0">
                <a:solidFill>
                  <a:srgbClr val="FF0000"/>
                </a:solidFill>
              </a:rPr>
            </a:br>
            <a:r>
              <a:rPr lang="en-IN" sz="1800" b="1" dirty="0" smtClean="0">
                <a:solidFill>
                  <a:srgbClr val="FF0000"/>
                </a:solidFill>
              </a:rPr>
              <a:t>-----------------------------------------------------------------------------</a:t>
            </a:r>
          </a:p>
          <a:p>
            <a:pPr>
              <a:buFont typeface="Wingdings" pitchFamily="2" charset="2"/>
              <a:buChar char="v"/>
            </a:pPr>
            <a:r>
              <a:rPr lang="en-IN" sz="1800" b="1" dirty="0" smtClean="0">
                <a:solidFill>
                  <a:srgbClr val="FF0000"/>
                </a:solidFill>
              </a:rPr>
              <a:t>Less proportionate share of the subsidiary company’s loss and decrease</a:t>
            </a:r>
            <a:br>
              <a:rPr lang="en-IN" sz="1800" b="1" dirty="0" smtClean="0">
                <a:solidFill>
                  <a:srgbClr val="FF0000"/>
                </a:solidFill>
              </a:rPr>
            </a:br>
            <a:r>
              <a:rPr lang="en-IN" sz="1800" b="1" dirty="0" smtClean="0">
                <a:solidFill>
                  <a:srgbClr val="FF0000"/>
                </a:solidFill>
              </a:rPr>
              <a:t>In the value of total assets of company - XXXXX</a:t>
            </a:r>
            <a:br>
              <a:rPr lang="en-IN" sz="1800" b="1" dirty="0" smtClean="0">
                <a:solidFill>
                  <a:srgbClr val="FF0000"/>
                </a:solidFill>
              </a:rPr>
            </a:br>
            <a:r>
              <a:rPr lang="en-IN" sz="1800" b="1" dirty="0" smtClean="0">
                <a:solidFill>
                  <a:srgbClr val="FF0000"/>
                </a:solidFill>
              </a:rPr>
              <a:t>------------------------------------------------------------------------------</a:t>
            </a:r>
            <a:br>
              <a:rPr lang="en-IN" sz="1800" b="1" dirty="0" smtClean="0">
                <a:solidFill>
                  <a:srgbClr val="FF0000"/>
                </a:solidFill>
              </a:rPr>
            </a:br>
            <a:r>
              <a:rPr lang="en-IN" sz="1800" b="1" dirty="0" smtClean="0">
                <a:solidFill>
                  <a:srgbClr val="FF0000"/>
                </a:solidFill>
              </a:rPr>
              <a:t>Value of Minority Interest XXXXX</a:t>
            </a:r>
            <a:endParaRPr lang="en-IN" sz="18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1173062" y="571480"/>
            <a:ext cx="6399334" cy="428628"/>
          </a:xfrm>
        </p:spPr>
        <p:txBody>
          <a:bodyPr>
            <a:noAutofit/>
          </a:bodyPr>
          <a:lstStyle/>
          <a:p>
            <a:pPr algn="ctr"/>
            <a:r>
              <a:rPr lang="en-IN" sz="3200" b="1" dirty="0" smtClean="0">
                <a:latin typeface="Times New Roman" pitchFamily="18" charset="0"/>
                <a:cs typeface="Times New Roman" pitchFamily="18" charset="0"/>
              </a:rPr>
              <a:t>5th Step</a:t>
            </a:r>
            <a:br>
              <a:rPr lang="en-IN" sz="3200" b="1" dirty="0" smtClean="0">
                <a:latin typeface="Times New Roman" pitchFamily="18" charset="0"/>
                <a:cs typeface="Times New Roman" pitchFamily="18" charset="0"/>
              </a:rPr>
            </a:br>
            <a:endParaRPr lang="en-IN" sz="32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285720" y="928670"/>
            <a:ext cx="7467600" cy="6357982"/>
          </a:xfrm>
        </p:spPr>
        <p:txBody>
          <a:bodyPr>
            <a:noAutofit/>
          </a:bodyPr>
          <a:lstStyle/>
          <a:p>
            <a:pPr>
              <a:buFont typeface="Wingdings" pitchFamily="2" charset="2"/>
              <a:buChar char="v"/>
            </a:pPr>
            <a:r>
              <a:rPr lang="en-IN" b="1" dirty="0" smtClean="0">
                <a:latin typeface="Times New Roman" pitchFamily="18" charset="0"/>
                <a:cs typeface="Times New Roman" pitchFamily="18" charset="0"/>
              </a:rPr>
              <a:t>Treatment </a:t>
            </a:r>
            <a:r>
              <a:rPr lang="en-IN" b="1" dirty="0">
                <a:latin typeface="Times New Roman" pitchFamily="18" charset="0"/>
                <a:cs typeface="Times New Roman" pitchFamily="18" charset="0"/>
              </a:rPr>
              <a:t>of Pre – Acquisition of reserve and profit</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solidFill>
                  <a:srgbClr val="FF0000"/>
                </a:solidFill>
                <a:latin typeface="Times New Roman" pitchFamily="18" charset="0"/>
                <a:cs typeface="Times New Roman" pitchFamily="18" charset="0"/>
              </a:rPr>
              <a:t>Holding company’s share in Pre </a:t>
            </a:r>
            <a:r>
              <a:rPr lang="en-IN" dirty="0">
                <a:solidFill>
                  <a:srgbClr val="FF0000"/>
                </a:solidFill>
                <a:latin typeface="Times New Roman" pitchFamily="18" charset="0"/>
                <a:cs typeface="Times New Roman" pitchFamily="18" charset="0"/>
              </a:rPr>
              <a:t>– acquisition profit and </a:t>
            </a:r>
            <a:r>
              <a:rPr lang="en-IN" dirty="0" smtClean="0">
                <a:solidFill>
                  <a:srgbClr val="FF0000"/>
                </a:solidFill>
                <a:latin typeface="Times New Roman" pitchFamily="18" charset="0"/>
                <a:cs typeface="Times New Roman" pitchFamily="18" charset="0"/>
              </a:rPr>
              <a:t>reserves   </a:t>
            </a:r>
            <a:r>
              <a:rPr lang="en-IN" dirty="0">
                <a:solidFill>
                  <a:srgbClr val="FF0000"/>
                </a:solidFill>
                <a:latin typeface="Times New Roman" pitchFamily="18" charset="0"/>
                <a:cs typeface="Times New Roman" pitchFamily="18" charset="0"/>
              </a:rPr>
              <a:t>of subsidiary company will be </a:t>
            </a:r>
            <a:r>
              <a:rPr lang="en-IN" dirty="0" smtClean="0">
                <a:solidFill>
                  <a:srgbClr val="FF0000"/>
                </a:solidFill>
                <a:latin typeface="Times New Roman" pitchFamily="18" charset="0"/>
                <a:cs typeface="Times New Roman" pitchFamily="18" charset="0"/>
              </a:rPr>
              <a:t>treated as capital profit and is taken into consideration for calculating Goodwill or Capital Reserve  </a:t>
            </a:r>
            <a:r>
              <a:rPr lang="en-IN" dirty="0">
                <a:solidFill>
                  <a:srgbClr val="FF0000"/>
                </a:solidFill>
                <a:latin typeface="Times New Roman" pitchFamily="18" charset="0"/>
                <a:cs typeface="Times New Roman" pitchFamily="18" charset="0"/>
              </a:rPr>
              <a:t>in consolidated balance </a:t>
            </a:r>
            <a:r>
              <a:rPr lang="en-IN" dirty="0" smtClean="0">
                <a:solidFill>
                  <a:srgbClr val="FF0000"/>
                </a:solidFill>
                <a:latin typeface="Times New Roman" pitchFamily="18" charset="0"/>
                <a:cs typeface="Times New Roman" pitchFamily="18" charset="0"/>
              </a:rPr>
              <a:t>sheet.</a:t>
            </a:r>
            <a:br>
              <a:rPr lang="en-IN" dirty="0" smtClean="0">
                <a:solidFill>
                  <a:srgbClr val="FF0000"/>
                </a:solidFill>
                <a:latin typeface="Times New Roman" pitchFamily="18" charset="0"/>
                <a:cs typeface="Times New Roman" pitchFamily="18" charset="0"/>
              </a:rPr>
            </a:br>
            <a:r>
              <a:rPr lang="en-IN" dirty="0" smtClean="0">
                <a:solidFill>
                  <a:srgbClr val="FF0000"/>
                </a:solidFill>
                <a:latin typeface="Times New Roman" pitchFamily="18" charset="0"/>
                <a:cs typeface="Times New Roman" pitchFamily="18" charset="0"/>
              </a:rPr>
              <a:t/>
            </a:r>
            <a:br>
              <a:rPr lang="en-IN" dirty="0" smtClean="0">
                <a:solidFill>
                  <a:srgbClr val="FF0000"/>
                </a:solidFill>
                <a:latin typeface="Times New Roman" pitchFamily="18" charset="0"/>
                <a:cs typeface="Times New Roman" pitchFamily="18" charset="0"/>
              </a:rPr>
            </a:br>
            <a:r>
              <a:rPr lang="en-IN" dirty="0">
                <a:solidFill>
                  <a:srgbClr val="FF0000"/>
                </a:solidFill>
                <a:latin typeface="Times New Roman" pitchFamily="18" charset="0"/>
                <a:cs typeface="Times New Roman" pitchFamily="18" charset="0"/>
              </a:rPr>
              <a:t>Total profit before acquisition of subsidiary company = XXXX</a:t>
            </a:r>
            <a:r>
              <a:rPr lang="en-IN" dirty="0" smtClean="0">
                <a:solidFill>
                  <a:srgbClr val="FF0000"/>
                </a:solidFill>
                <a:latin typeface="Times New Roman" pitchFamily="18" charset="0"/>
                <a:cs typeface="Times New Roman" pitchFamily="18" charset="0"/>
              </a:rPr>
              <a:t/>
            </a:r>
            <a:br>
              <a:rPr lang="en-IN" dirty="0" smtClean="0">
                <a:solidFill>
                  <a:srgbClr val="FF0000"/>
                </a:solidFill>
                <a:latin typeface="Times New Roman" pitchFamily="18" charset="0"/>
                <a:cs typeface="Times New Roman" pitchFamily="18" charset="0"/>
              </a:rPr>
            </a:br>
            <a:r>
              <a:rPr lang="en-IN" dirty="0" smtClean="0">
                <a:solidFill>
                  <a:srgbClr val="FF0000"/>
                </a:solidFill>
                <a:latin typeface="Times New Roman" pitchFamily="18" charset="0"/>
                <a:cs typeface="Times New Roman" pitchFamily="18" charset="0"/>
              </a:rPr>
              <a:t/>
            </a:r>
            <a:br>
              <a:rPr lang="en-IN" dirty="0" smtClean="0">
                <a:solidFill>
                  <a:srgbClr val="FF0000"/>
                </a:solidFill>
                <a:latin typeface="Times New Roman" pitchFamily="18" charset="0"/>
                <a:cs typeface="Times New Roman" pitchFamily="18" charset="0"/>
              </a:rPr>
            </a:br>
            <a:r>
              <a:rPr lang="en-IN" dirty="0">
                <a:solidFill>
                  <a:srgbClr val="FF0000"/>
                </a:solidFill>
                <a:latin typeface="Times New Roman" pitchFamily="18" charset="0"/>
                <a:cs typeface="Times New Roman" pitchFamily="18" charset="0"/>
              </a:rPr>
              <a:t>Less share of minority interest - XXXX</a:t>
            </a:r>
            <a:r>
              <a:rPr lang="en-IN" dirty="0" smtClean="0">
                <a:solidFill>
                  <a:srgbClr val="FF0000"/>
                </a:solidFill>
                <a:latin typeface="Times New Roman" pitchFamily="18" charset="0"/>
                <a:cs typeface="Times New Roman" pitchFamily="18" charset="0"/>
              </a:rPr>
              <a:t/>
            </a:r>
            <a:br>
              <a:rPr lang="en-IN" dirty="0" smtClean="0">
                <a:solidFill>
                  <a:srgbClr val="FF0000"/>
                </a:solidFill>
                <a:latin typeface="Times New Roman" pitchFamily="18" charset="0"/>
                <a:cs typeface="Times New Roman" pitchFamily="18" charset="0"/>
              </a:rPr>
            </a:br>
            <a:r>
              <a:rPr lang="en-IN" dirty="0" smtClean="0">
                <a:solidFill>
                  <a:srgbClr val="FF0000"/>
                </a:solidFill>
                <a:latin typeface="Times New Roman" pitchFamily="18" charset="0"/>
                <a:cs typeface="Times New Roman" pitchFamily="18" charset="0"/>
              </a:rPr>
              <a:t>_____________________________________________________</a:t>
            </a:r>
            <a:br>
              <a:rPr lang="en-IN" dirty="0" smtClean="0">
                <a:solidFill>
                  <a:srgbClr val="FF0000"/>
                </a:solidFill>
                <a:latin typeface="Times New Roman" pitchFamily="18" charset="0"/>
                <a:cs typeface="Times New Roman" pitchFamily="18" charset="0"/>
              </a:rPr>
            </a:br>
            <a:r>
              <a:rPr lang="en-IN" dirty="0" smtClean="0">
                <a:solidFill>
                  <a:srgbClr val="FF0000"/>
                </a:solidFill>
                <a:latin typeface="Times New Roman" pitchFamily="18" charset="0"/>
                <a:cs typeface="Times New Roman" pitchFamily="18" charset="0"/>
              </a:rPr>
              <a:t/>
            </a:r>
            <a:br>
              <a:rPr lang="en-IN" dirty="0" smtClean="0">
                <a:solidFill>
                  <a:srgbClr val="FF0000"/>
                </a:solidFill>
                <a:latin typeface="Times New Roman" pitchFamily="18" charset="0"/>
                <a:cs typeface="Times New Roman" pitchFamily="18" charset="0"/>
              </a:rPr>
            </a:br>
            <a:r>
              <a:rPr lang="en-IN" dirty="0">
                <a:solidFill>
                  <a:srgbClr val="FF0000"/>
                </a:solidFill>
                <a:latin typeface="Times New Roman" pitchFamily="18" charset="0"/>
                <a:cs typeface="Times New Roman" pitchFamily="18" charset="0"/>
              </a:rPr>
              <a:t>Pre – acquisition profit and reserve shown as capital reserve XXX</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smtClean="0">
                <a:latin typeface="Times New Roman" pitchFamily="18" charset="0"/>
                <a:cs typeface="Times New Roman" pitchFamily="18" charset="0"/>
              </a:rPr>
              <a:t>6th Step</a:t>
            </a:r>
            <a:endParaRPr lang="en-IN" sz="4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buFont typeface="Wingdings" pitchFamily="2" charset="2"/>
              <a:buChar char="v"/>
            </a:pPr>
            <a:r>
              <a:rPr lang="en-IN" b="1" dirty="0" smtClean="0"/>
              <a:t>Calculate post </a:t>
            </a:r>
            <a:r>
              <a:rPr lang="en-IN" b="1" dirty="0"/>
              <a:t>acquisition profits</a:t>
            </a:r>
            <a:r>
              <a:rPr lang="en-IN" dirty="0" smtClean="0"/>
              <a:t/>
            </a:r>
            <a:br>
              <a:rPr lang="en-IN" dirty="0" smtClean="0"/>
            </a:br>
            <a:r>
              <a:rPr lang="en-IN" dirty="0" smtClean="0"/>
              <a:t/>
            </a:r>
            <a:br>
              <a:rPr lang="en-IN" dirty="0" smtClean="0"/>
            </a:br>
            <a:r>
              <a:rPr lang="en-IN" sz="3200" dirty="0">
                <a:solidFill>
                  <a:srgbClr val="FF0000"/>
                </a:solidFill>
                <a:latin typeface="Times New Roman" pitchFamily="18" charset="0"/>
                <a:cs typeface="Times New Roman" pitchFamily="18" charset="0"/>
              </a:rPr>
              <a:t>After the date of purchasing the shares of subsidiary company , profit of subsidiary company will also deem of holding company and it </a:t>
            </a:r>
            <a:r>
              <a:rPr lang="en-IN" sz="3200" dirty="0" smtClean="0">
                <a:solidFill>
                  <a:srgbClr val="FF0000"/>
                </a:solidFill>
                <a:latin typeface="Times New Roman" pitchFamily="18" charset="0"/>
                <a:cs typeface="Times New Roman" pitchFamily="18" charset="0"/>
              </a:rPr>
              <a:t>includes </a:t>
            </a:r>
            <a:r>
              <a:rPr lang="en-IN" sz="3200" dirty="0">
                <a:solidFill>
                  <a:srgbClr val="FF0000"/>
                </a:solidFill>
                <a:latin typeface="Times New Roman" pitchFamily="18" charset="0"/>
                <a:cs typeface="Times New Roman" pitchFamily="18" charset="0"/>
              </a:rPr>
              <a:t>in the profit of holding company and we also separate the part of profit of minority interest and add in minority interest’s value and shown in liability side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400" b="1" dirty="0" smtClean="0">
                <a:latin typeface="Times New Roman" pitchFamily="18" charset="0"/>
                <a:cs typeface="Times New Roman" pitchFamily="18" charset="0"/>
              </a:rPr>
              <a:t>7th Step</a:t>
            </a:r>
            <a:endParaRPr lang="en-IN" sz="44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10000"/>
          </a:bodyPr>
          <a:lstStyle/>
          <a:p>
            <a:pPr>
              <a:buFont typeface="Wingdings" pitchFamily="2" charset="2"/>
              <a:buChar char="v"/>
            </a:pPr>
            <a:r>
              <a:rPr lang="en-IN" b="1" dirty="0" smtClean="0"/>
              <a:t>Elimination </a:t>
            </a:r>
            <a:r>
              <a:rPr lang="en-IN" b="1" dirty="0"/>
              <a:t>of common transactions</a:t>
            </a:r>
            <a:r>
              <a:rPr lang="en-IN" dirty="0" smtClean="0"/>
              <a:t/>
            </a:r>
            <a:br>
              <a:rPr lang="en-IN" dirty="0" smtClean="0"/>
            </a:br>
            <a:r>
              <a:rPr lang="en-IN" dirty="0" smtClean="0"/>
              <a:t/>
            </a:r>
            <a:br>
              <a:rPr lang="en-IN" dirty="0" smtClean="0"/>
            </a:br>
            <a:r>
              <a:rPr lang="en-IN" sz="2600" dirty="0">
                <a:solidFill>
                  <a:srgbClr val="FF0000"/>
                </a:solidFill>
                <a:latin typeface="Times New Roman" pitchFamily="18" charset="0"/>
                <a:cs typeface="Times New Roman" pitchFamily="18" charset="0"/>
              </a:rPr>
              <a:t>All common transaction between holding company and subsidiary company will not show in the consolidated balance. There following common transaction</a:t>
            </a:r>
            <a:r>
              <a:rPr lang="en-IN" sz="2600" dirty="0" smtClean="0">
                <a:solidFill>
                  <a:srgbClr val="FF0000"/>
                </a:solidFill>
                <a:latin typeface="Times New Roman" pitchFamily="18" charset="0"/>
                <a:cs typeface="Times New Roman" pitchFamily="18" charset="0"/>
              </a:rPr>
              <a:t/>
            </a:r>
            <a:br>
              <a:rPr lang="en-IN" sz="2600" dirty="0" smtClean="0">
                <a:solidFill>
                  <a:srgbClr val="FF0000"/>
                </a:solidFill>
                <a:latin typeface="Times New Roman" pitchFamily="18" charset="0"/>
                <a:cs typeface="Times New Roman" pitchFamily="18" charset="0"/>
              </a:rPr>
            </a:br>
            <a:r>
              <a:rPr lang="en-IN" sz="2600" dirty="0">
                <a:solidFill>
                  <a:srgbClr val="FF0000"/>
                </a:solidFill>
                <a:latin typeface="Times New Roman" pitchFamily="18" charset="0"/>
                <a:cs typeface="Times New Roman" pitchFamily="18" charset="0"/>
              </a:rPr>
              <a:t>1. </a:t>
            </a:r>
            <a:r>
              <a:rPr lang="en-IN" sz="2600" dirty="0" smtClean="0">
                <a:solidFill>
                  <a:srgbClr val="FF0000"/>
                </a:solidFill>
                <a:latin typeface="Times New Roman" pitchFamily="18" charset="0"/>
                <a:cs typeface="Times New Roman" pitchFamily="18" charset="0"/>
              </a:rPr>
              <a:t>goods </a:t>
            </a:r>
            <a:r>
              <a:rPr lang="en-IN" sz="2600" dirty="0">
                <a:solidFill>
                  <a:srgbClr val="FF0000"/>
                </a:solidFill>
                <a:latin typeface="Times New Roman" pitchFamily="18" charset="0"/>
                <a:cs typeface="Times New Roman" pitchFamily="18" charset="0"/>
              </a:rPr>
              <a:t>sold and goods </a:t>
            </a:r>
            <a:r>
              <a:rPr lang="en-IN" sz="2600" dirty="0" smtClean="0">
                <a:solidFill>
                  <a:srgbClr val="FF0000"/>
                </a:solidFill>
                <a:latin typeface="Times New Roman" pitchFamily="18" charset="0"/>
                <a:cs typeface="Times New Roman" pitchFamily="18" charset="0"/>
              </a:rPr>
              <a:t>purchased </a:t>
            </a:r>
            <a:r>
              <a:rPr lang="en-IN" sz="2600" dirty="0">
                <a:solidFill>
                  <a:srgbClr val="FF0000"/>
                </a:solidFill>
                <a:latin typeface="Times New Roman" pitchFamily="18" charset="0"/>
                <a:cs typeface="Times New Roman" pitchFamily="18" charset="0"/>
              </a:rPr>
              <a:t>on credit and the value of </a:t>
            </a:r>
            <a:r>
              <a:rPr lang="en-IN" sz="2600" dirty="0" smtClean="0">
                <a:solidFill>
                  <a:srgbClr val="FF0000"/>
                </a:solidFill>
                <a:latin typeface="Times New Roman" pitchFamily="18" charset="0"/>
                <a:cs typeface="Times New Roman" pitchFamily="18" charset="0"/>
              </a:rPr>
              <a:t>debtor</a:t>
            </a:r>
            <a:r>
              <a:rPr lang="en-IN" sz="2600" dirty="0">
                <a:solidFill>
                  <a:srgbClr val="FF0000"/>
                </a:solidFill>
                <a:latin typeface="Times New Roman" pitchFamily="18" charset="0"/>
                <a:cs typeface="Times New Roman" pitchFamily="18" charset="0"/>
              </a:rPr>
              <a:t> or creditor either subsidiary company or holding company will not </a:t>
            </a:r>
            <a:r>
              <a:rPr lang="en-IN" sz="2600" dirty="0" smtClean="0">
                <a:solidFill>
                  <a:srgbClr val="FF0000"/>
                </a:solidFill>
                <a:latin typeface="Times New Roman" pitchFamily="18" charset="0"/>
                <a:cs typeface="Times New Roman" pitchFamily="18" charset="0"/>
              </a:rPr>
              <a:t>be shown </a:t>
            </a:r>
            <a:r>
              <a:rPr lang="en-IN" sz="2600" dirty="0">
                <a:solidFill>
                  <a:srgbClr val="FF0000"/>
                </a:solidFill>
                <a:latin typeface="Times New Roman" pitchFamily="18" charset="0"/>
                <a:cs typeface="Times New Roman" pitchFamily="18" charset="0"/>
              </a:rPr>
              <a:t>in consolidated balance sheet</a:t>
            </a:r>
            <a:r>
              <a:rPr lang="en-IN" sz="2600" dirty="0" smtClean="0">
                <a:solidFill>
                  <a:srgbClr val="FF0000"/>
                </a:solidFill>
                <a:latin typeface="Times New Roman" pitchFamily="18" charset="0"/>
                <a:cs typeface="Times New Roman" pitchFamily="18" charset="0"/>
              </a:rPr>
              <a:t/>
            </a:r>
            <a:br>
              <a:rPr lang="en-IN" sz="2600" dirty="0" smtClean="0">
                <a:solidFill>
                  <a:srgbClr val="FF0000"/>
                </a:solidFill>
                <a:latin typeface="Times New Roman" pitchFamily="18" charset="0"/>
                <a:cs typeface="Times New Roman" pitchFamily="18" charset="0"/>
              </a:rPr>
            </a:br>
            <a:r>
              <a:rPr lang="en-IN" sz="2600" dirty="0">
                <a:solidFill>
                  <a:srgbClr val="FF0000"/>
                </a:solidFill>
                <a:latin typeface="Times New Roman" pitchFamily="18" charset="0"/>
                <a:cs typeface="Times New Roman" pitchFamily="18" charset="0"/>
              </a:rPr>
              <a:t>2. Value of bill payable or bill receivable of holding company </a:t>
            </a:r>
            <a:r>
              <a:rPr lang="en-IN" sz="2600" dirty="0" smtClean="0">
                <a:solidFill>
                  <a:srgbClr val="FF0000"/>
                </a:solidFill>
                <a:latin typeface="Times New Roman" pitchFamily="18" charset="0"/>
                <a:cs typeface="Times New Roman" pitchFamily="18" charset="0"/>
              </a:rPr>
              <a:t>in </a:t>
            </a:r>
            <a:r>
              <a:rPr lang="en-IN" sz="2600" dirty="0">
                <a:solidFill>
                  <a:srgbClr val="FF0000"/>
                </a:solidFill>
                <a:latin typeface="Times New Roman" pitchFamily="18" charset="0"/>
                <a:cs typeface="Times New Roman" pitchFamily="18" charset="0"/>
              </a:rPr>
              <a:t>subsidiary company will also not shown but if some bills value is discounted from third party then either of both company’s payable value shown as liability in the consolidated balance sheet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smtClean="0">
                <a:latin typeface="Times New Roman" pitchFamily="18" charset="0"/>
                <a:cs typeface="Times New Roman" pitchFamily="18" charset="0"/>
              </a:rPr>
              <a:t>8th Step</a:t>
            </a:r>
            <a:endParaRPr lang="en-IN" sz="4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IN" b="1" dirty="0" smtClean="0"/>
              <a:t>Treatment </a:t>
            </a:r>
            <a:r>
              <a:rPr lang="en-IN" b="1" dirty="0"/>
              <a:t>of </a:t>
            </a:r>
            <a:r>
              <a:rPr lang="en-IN" b="1" dirty="0" smtClean="0"/>
              <a:t>Dividends</a:t>
            </a:r>
            <a:r>
              <a:rPr lang="en-IN" dirty="0" smtClean="0"/>
              <a:t/>
            </a:r>
            <a:br>
              <a:rPr lang="en-IN" dirty="0" smtClean="0"/>
            </a:br>
            <a:r>
              <a:rPr lang="en-IN" dirty="0" smtClean="0"/>
              <a:t/>
            </a:r>
            <a:br>
              <a:rPr lang="en-IN" dirty="0" smtClean="0"/>
            </a:br>
            <a:r>
              <a:rPr lang="en-IN" dirty="0">
                <a:solidFill>
                  <a:srgbClr val="FF0000"/>
                </a:solidFill>
                <a:latin typeface="Times New Roman" pitchFamily="18" charset="0"/>
                <a:cs typeface="Times New Roman" pitchFamily="18" charset="0"/>
              </a:rPr>
              <a:t>If holding company gets the dividends from subsidiary company, then this will divide into two parts. If subsidiary company declare dividend out of capital profits, then this will add in capital reserves in consolidated balance sheet. But, if subsidiary company has declared the profit out of revenue gains, then this dividend will add in general profit and loss account and will shown in the liability side of consolidated balance sheet.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fontAlgn="base"/>
            <a:r>
              <a:rPr lang="en-IN" sz="3600" dirty="0" smtClean="0"/>
              <a:t>9</a:t>
            </a:r>
            <a:r>
              <a:rPr lang="en-IN" sz="3600" baseline="30000" dirty="0" smtClean="0"/>
              <a:t>th</a:t>
            </a:r>
            <a:r>
              <a:rPr lang="en-IN" sz="3600" dirty="0" smtClean="0"/>
              <a:t> Step-Unrealised profit</a:t>
            </a:r>
            <a:endParaRPr lang="en-IN" sz="3600" dirty="0"/>
          </a:p>
        </p:txBody>
      </p:sp>
      <p:sp>
        <p:nvSpPr>
          <p:cNvPr id="3" name="Content Placeholder 2"/>
          <p:cNvSpPr>
            <a:spLocks noGrp="1"/>
          </p:cNvSpPr>
          <p:nvPr>
            <p:ph sz="quarter" idx="1"/>
          </p:nvPr>
        </p:nvSpPr>
        <p:spPr/>
        <p:txBody>
          <a:bodyPr>
            <a:normAutofit/>
          </a:bodyPr>
          <a:lstStyle/>
          <a:p>
            <a:pPr algn="just">
              <a:buFont typeface="Wingdings" pitchFamily="2" charset="2"/>
              <a:buChar char="v"/>
            </a:pPr>
            <a:r>
              <a:rPr lang="en-IN" sz="2800" dirty="0" smtClean="0">
                <a:solidFill>
                  <a:srgbClr val="FF0000"/>
                </a:solidFill>
                <a:latin typeface="Times New Roman" pitchFamily="18" charset="0"/>
                <a:cs typeface="Times New Roman" pitchFamily="18" charset="0"/>
              </a:rPr>
              <a:t>If subsidiary company sells the goods to holding company or holding company sells the goods to subsidiary company at profit and if such goods will not sold to third party , then the profit will not be considered realized , so such unrealized profit will not credited to profit and loss account . At this time a stock reserve account is opened and all amounts of unrealized profit transfers to this account and this accounts total amount is deducted from closing stock of consolidated balance sheet</a:t>
            </a:r>
            <a:r>
              <a:rPr lang="en-IN" dirty="0" smtClean="0">
                <a:solidFill>
                  <a:srgbClr val="FF0000"/>
                </a:solidFill>
              </a:rPr>
              <a:t>.</a:t>
            </a:r>
            <a:endParaRPr lang="en-IN"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14554"/>
            <a:ext cx="7467600" cy="2000264"/>
          </a:xfrm>
        </p:spPr>
        <p:txBody>
          <a:bodyPr>
            <a:normAutofit/>
          </a:bodyPr>
          <a:lstStyle/>
          <a:p>
            <a:pPr algn="ctr"/>
            <a:r>
              <a:rPr lang="en-IN" sz="7200" dirty="0" smtClean="0">
                <a:solidFill>
                  <a:schemeClr val="accent2">
                    <a:lumMod val="75000"/>
                  </a:schemeClr>
                </a:solidFill>
                <a:latin typeface="Times New Roman" pitchFamily="18" charset="0"/>
                <a:cs typeface="Times New Roman" pitchFamily="18" charset="0"/>
              </a:rPr>
              <a:t>THANK YOU </a:t>
            </a:r>
            <a:endParaRPr lang="en-IN" sz="7200"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255</TotalTime>
  <Words>379</Words>
  <Application>Microsoft Office PowerPoint</Application>
  <PresentationFormat>On-screen Show (4:3)</PresentationFormat>
  <Paragraphs>31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Oriel</vt:lpstr>
      <vt:lpstr>CONSOLIDATED BALANCE SHEET</vt:lpstr>
      <vt:lpstr>Meaning of Holding and Subsidiary Company</vt:lpstr>
      <vt:lpstr>Why consolidated Balance Sheet</vt:lpstr>
      <vt:lpstr>1st Step</vt:lpstr>
      <vt:lpstr>2nd step</vt:lpstr>
      <vt:lpstr>Third Step </vt:lpstr>
      <vt:lpstr>Fourth Step-Minority Interest</vt:lpstr>
      <vt:lpstr>5th Step </vt:lpstr>
      <vt:lpstr>6th Step</vt:lpstr>
      <vt:lpstr>7th Step</vt:lpstr>
      <vt:lpstr>8th Step</vt:lpstr>
      <vt:lpstr>9th Step-Unrealised profit</vt:lpstr>
      <vt:lpstr>THANK YOU </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31</cp:revision>
  <dcterms:created xsi:type="dcterms:W3CDTF">2020-04-17T15:54:47Z</dcterms:created>
  <dcterms:modified xsi:type="dcterms:W3CDTF">2020-04-18T17:12:44Z</dcterms:modified>
</cp:coreProperties>
</file>